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298" r:id="rId2"/>
    <p:sldId id="266" r:id="rId3"/>
    <p:sldId id="261" r:id="rId4"/>
    <p:sldId id="269" r:id="rId5"/>
    <p:sldId id="270" r:id="rId6"/>
    <p:sldId id="271" r:id="rId7"/>
    <p:sldId id="265" r:id="rId8"/>
    <p:sldId id="260" r:id="rId9"/>
    <p:sldId id="264" r:id="rId10"/>
    <p:sldId id="272" r:id="rId11"/>
    <p:sldId id="273" r:id="rId12"/>
    <p:sldId id="274" r:id="rId13"/>
    <p:sldId id="275" r:id="rId14"/>
    <p:sldId id="276" r:id="rId15"/>
    <p:sldId id="277" r:id="rId16"/>
    <p:sldId id="279" r:id="rId17"/>
    <p:sldId id="278" r:id="rId18"/>
    <p:sldId id="281" r:id="rId19"/>
    <p:sldId id="282" r:id="rId20"/>
    <p:sldId id="283" r:id="rId21"/>
    <p:sldId id="293" r:id="rId22"/>
    <p:sldId id="284" r:id="rId23"/>
    <p:sldId id="285" r:id="rId24"/>
    <p:sldId id="29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9584BB-18A7-425F-8A48-F38490C8F0F5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83150-30F8-4393-847B-5085C4C74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943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FFB1B-171E-4991-8CF5-28A04506E28D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0EBEC-B9BC-4E04-BBF7-6DA75A5AEC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3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opposed </a:t>
            </a:r>
            <a:r>
              <a:rPr lang="en-US" smtClean="0"/>
              <a:t>to nationalism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0EBEC-B9BC-4E04-BBF7-6DA75A5AEC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45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Federalist Party was the party of John Adams and Alexander Hamilton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0EBEC-B9BC-4E04-BBF7-6DA75A5AEC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230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Wildcat banks</a:t>
            </a:r>
            <a:r>
              <a:rPr lang="en-US" baseline="0" dirty="0" smtClean="0"/>
              <a:t> were state-chartered banks created between 1816 and 1863 when there were no federal banking regulations</a:t>
            </a:r>
          </a:p>
          <a:p>
            <a:r>
              <a:rPr lang="en-US" baseline="0" dirty="0" smtClean="0"/>
              <a:t>Specie – coin, like silver or gold – more reliable as money than paper money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60EBEC-B9BC-4E04-BBF7-6DA75A5AEC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670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98763F3-4C50-4848-A037-769BAF30EB9E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1E119BE-06C9-44A2-9CED-CEF086B2E4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0/Non-Native-American-Nations-Territorial-Claims-over-NAFTA-countries-1750-2008.gi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Upsurge of Nationalism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Monroe &amp; The Era of Good Feelings (1817-1825)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96722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3791"/>
            <a:ext cx="4038600" cy="462560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Economic panic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&amp;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depression hit in 1819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First financial panic since the "Critical Period" of the 1780s under Articles of Confederation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Panics &amp; depressions occur about every 20 years: 1819, 1837, 1857, 1873, 1893, 1907, 1929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4" name="Picture 6" descr="http://images.mises.org/DailyArticleImages/3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6" y="1981200"/>
            <a:ext cx="4121150" cy="44958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Panic of 1819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82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Causes of the Panic of 1819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Over-speculation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on frontier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lands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BUS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forced "wildcat" western banks to foreclose on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farms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BUS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stopped allowing payment in paper; now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demanded payment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in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specie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State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banks affected &amp; called in loans 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specie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Many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farmers didn’t have specie so they lost their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farms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Panic of 1819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25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851391"/>
            <a:ext cx="4572000" cy="4625609"/>
          </a:xfrm>
        </p:spPr>
        <p:txBody>
          <a:bodyPr>
            <a:normAutofit fontScale="92500"/>
          </a:bodyPr>
          <a:lstStyle/>
          <a:p>
            <a:pPr marL="118872" indent="0">
              <a:buNone/>
            </a:pPr>
            <a:r>
              <a:rPr lang="en-US" sz="26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Results of the Panic of 1819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>
                <a:latin typeface="Arial" pitchFamily="34" charset="0"/>
                <a:cs typeface="Arial" pitchFamily="34" charset="0"/>
              </a:rPr>
              <a:t>Western farmers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begin to view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the bank as an evil financial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monster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Hard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hit poor classes looking for more responsive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government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New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land legislation resulted in smaller parcels being sold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for lower prices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1"/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Widespread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sentiment to end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the practice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imprisoning  debtors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4" name="Picture 6" descr="http://www.warof1812.ca/image/jacks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" y="1828800"/>
            <a:ext cx="3634740" cy="45720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Panic of 1819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12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ln_GCoXZzvY/TVwPo9d3gXI/AAAAAAAAAOc/q3VFIx71x40/s1600/18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752600"/>
            <a:ext cx="6477000" cy="47363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Election of 1820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62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591"/>
            <a:ext cx="4114800" cy="462560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Nine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new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states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joined the union between 1791 &amp; 1819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Most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had been admitted alternately free and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slave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Maintaining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 sectional balance in Congress was a supreme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goal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ile:Non-Native American Nations Control over N America 181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08432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0" y="6488668"/>
            <a:ext cx="2743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itchFamily="34" charset="0"/>
                <a:cs typeface="Arial" pitchFamily="34" charset="0"/>
                <a:hlinkClick r:id="rId3"/>
              </a:rPr>
              <a:t>The Growth West Animation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Growing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3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Reasons for Westward Expansion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>
                <a:latin typeface="Arial" pitchFamily="34" charset="0"/>
                <a:cs typeface="Arial" pitchFamily="34" charset="0"/>
              </a:rPr>
              <a:t>Westward movement had been significant since colonial era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Cheap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lands in Ohio territory attracted thousands of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European immigrants.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Land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exhaustion in older tobacco states drove people westward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Speculators accepted small down payments &amp; made purchase of land easier.</a:t>
            </a: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Economic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depression during the embargo years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sparked migration westward.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Growing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1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1851391"/>
            <a:ext cx="4724400" cy="4625609"/>
          </a:xfrm>
        </p:spPr>
        <p:txBody>
          <a:bodyPr>
            <a:normAutofit/>
          </a:bodyPr>
          <a:lstStyle/>
          <a:p>
            <a:pPr marL="118872" indent="0" algn="ctr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Reasons for Westward Expansion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Defeat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 Native Americans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previous decades cleared away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much of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frontier.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Battle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Fallen Timbers (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1794)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Battle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Tippecanoe (1811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prints.encore-editions.com/0/500/general-william-h-harrison-at-the-battle-of-tippecan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752600"/>
            <a:ext cx="3362325" cy="47625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Growing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6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3886200" cy="4625609"/>
          </a:xfrm>
        </p:spPr>
        <p:txBody>
          <a:bodyPr>
            <a:normAutofit fontScale="92500" lnSpcReduction="10000"/>
          </a:bodyPr>
          <a:lstStyle/>
          <a:p>
            <a:pPr marL="118872" indent="0" algn="ctr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Reasons for Westward Expansion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Transportation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Revolution improved land routes to Ohio Valley.</a:t>
            </a:r>
          </a:p>
          <a:p>
            <a:pPr lvl="1"/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Cumberland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Road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begun in 1811; from Maryland to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Illinois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Advent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of steamboat in 1811 made upstream travel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possible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Canals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beginning in 1826 allowed for increased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trade between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west and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east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steamboats.bethesdatech.net/images/bh_steamb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592" y="1752600"/>
            <a:ext cx="4292408" cy="475742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Growing West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81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927591"/>
            <a:ext cx="4343400" cy="4625609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Missouri asked Congress to enter the union 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1819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Led to the debate over the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Tallmadge Amendment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calling for the end of slavery in Missouri in a generation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No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more slaves could be brought into Missouri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Gradual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emancipation of children born to slave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parents already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there.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upload.wikimedia.org/wikipedia/commons/a/ac/James_Tallmadge_portra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28497"/>
            <a:ext cx="3733800" cy="4900903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7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Southerners viewed Tallmadge Amendment as huge threat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to sectional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balance.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Led to concern about the future of the slave system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Missouri was the first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state entirely west of Mississippi made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from Louisiana Territory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Tallmadge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Amendment might set a precedent for rest of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the region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to be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free.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If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Congress could abolish slavery in Missouri, it might try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in southern states.</a:t>
            </a:r>
          </a:p>
          <a:p>
            <a:pPr lvl="2"/>
            <a:endParaRPr lang="en-US" sz="13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Senate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refused to pass the amendment; national crisis loomed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1816 Election"/>
          <p:cNvPicPr>
            <a:picLocks noChangeAspect="1" noChangeArrowheads="1"/>
          </p:cNvPicPr>
          <p:nvPr/>
        </p:nvPicPr>
        <p:blipFill>
          <a:blip r:embed="rId3" cstate="print"/>
          <a:srcRect t="1350"/>
          <a:stretch>
            <a:fillRect/>
          </a:stretch>
        </p:blipFill>
        <p:spPr bwMode="auto">
          <a:xfrm>
            <a:off x="1404452" y="1828800"/>
            <a:ext cx="6335096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Election of 1816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7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Henry Clay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worked to negotiate a compromise</a:t>
            </a:r>
          </a:p>
          <a:p>
            <a:endParaRPr lang="en-US" sz="12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Provisions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Congress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agreed to admit Missouri as a slave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state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Maine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was admitted as a free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state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Kept  the sectional balance at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12 to 12 for the next 15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years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Future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slavery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was prohibited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north of 36º 30' line, the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southern border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Missouri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Ironically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 Missouri was north of the 36-30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line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65" y="1828800"/>
            <a:ext cx="7099270" cy="4648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619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Compromise was largely accepted by both sides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South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got Missouri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North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won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the concession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that it could forbid slavery in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the remaining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territories above the 36º 30' line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North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had an advantage as Spanish territory in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southwest prevented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significant southern expansion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westward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Southerners were not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too concerned about lands north of 36º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30‘ as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climate not conducive to cash crop agriculture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requiring slave labor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9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Legacy of the 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Compromise</a:t>
            </a:r>
          </a:p>
          <a:p>
            <a:pPr marL="118872" indent="0">
              <a:buNone/>
            </a:pPr>
            <a:endParaRPr lang="en-US" sz="800" b="1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Lasted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34 years and preserved the union (until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Kansas Nebraska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Act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in 1854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8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Slavery became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a dominant issue in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American politics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Serious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setback to national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unity</a:t>
            </a:r>
          </a:p>
          <a:p>
            <a:pPr lvl="1"/>
            <a:endParaRPr lang="en-US" sz="8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South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began to develop a sectional nationalism of its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own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Looked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to the western states who were seeking allies as well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endParaRPr lang="en-US" sz="8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Clay was later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criticized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by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Northerners as an "appeaser"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Missouri Compromise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75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Party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Democratic-Republican Party was the only major party from 1815 to 1827</a:t>
            </a:r>
          </a:p>
          <a:p>
            <a:r>
              <a:rPr lang="en-US" dirty="0" smtClean="0"/>
              <a:t>Splits into National Republican Party and Democratic Party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30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4419600" cy="51054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JAMES MONROE</a:t>
            </a: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Continued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the so-called “Virginia dynasty”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Chose government officials from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all areas of the nation and from both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parties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Led to a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vibrant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nationalism that superseded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partisan politics for a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time</a:t>
            </a: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Took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a goodwill tour of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the country in 1818 &amp;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was acclaimed by all sections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ile:Jm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794760" cy="4572000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Era of Good Feelings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23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latin typeface="Arial" pitchFamily="34" charset="0"/>
                <a:cs typeface="Arial" pitchFamily="34" charset="0"/>
              </a:rPr>
              <a:t>Monroe’s election in 1816 helped lead to the death of the Federalist Party</a:t>
            </a:r>
          </a:p>
          <a:p>
            <a:pPr lvl="1"/>
            <a:r>
              <a:rPr lang="en-US" sz="2400" dirty="0" smtClean="0">
                <a:latin typeface="Arial" pitchFamily="34" charset="0"/>
                <a:cs typeface="Arial" pitchFamily="34" charset="0"/>
              </a:rPr>
              <a:t>Federalist liabilities included: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sz="2200" dirty="0" smtClean="0">
                <a:latin typeface="Arial" pitchFamily="34" charset="0"/>
                <a:cs typeface="Arial" pitchFamily="34" charset="0"/>
              </a:rPr>
              <a:t>"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Disloyalty" during the War of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1812</a:t>
            </a:r>
          </a:p>
          <a:p>
            <a:pPr lvl="2"/>
            <a:r>
              <a:rPr lang="en-US" sz="2200" dirty="0" smtClean="0">
                <a:latin typeface="Arial" pitchFamily="34" charset="0"/>
                <a:cs typeface="Arial" pitchFamily="34" charset="0"/>
              </a:rPr>
              <a:t>Extremely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sectional regarding the interests of New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England</a:t>
            </a:r>
          </a:p>
          <a:p>
            <a:pPr lvl="2"/>
            <a:r>
              <a:rPr lang="en-US" sz="2200" dirty="0" smtClean="0">
                <a:latin typeface="Arial" pitchFamily="34" charset="0"/>
                <a:cs typeface="Arial" pitchFamily="34" charset="0"/>
              </a:rPr>
              <a:t>Jefferson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had adopted many of their most important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ideas (e.g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. Hamilton’s financial plan, expansion,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loose construction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in certain cases)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Era of Good Feelings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775191"/>
            <a:ext cx="3810000" cy="4625609"/>
          </a:xfrm>
        </p:spPr>
        <p:txBody>
          <a:bodyPr>
            <a:normAutofit/>
          </a:bodyPr>
          <a:lstStyle/>
          <a:p>
            <a:r>
              <a:rPr lang="en-US" sz="2600" dirty="0">
                <a:latin typeface="Arial" pitchFamily="34" charset="0"/>
                <a:cs typeface="Arial" pitchFamily="34" charset="0"/>
              </a:rPr>
              <a:t>Ironically, Federalists reversed many of their initial positions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Originally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nationalistic; now opposed to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Republican nationalism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Became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strict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constructionists,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especially regarding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internal improvements</a:t>
            </a:r>
          </a:p>
        </p:txBody>
      </p:sp>
      <p:pic>
        <p:nvPicPr>
          <p:cNvPr id="3074" name="Picture 2" descr="File:Rufus King - National Portrait Galle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1752600"/>
            <a:ext cx="4212101" cy="4562476"/>
          </a:xfrm>
          <a:prstGeom prst="rect">
            <a:avLst/>
          </a:prstGeom>
          <a:ln w="127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Era of Good Feelings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72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"Era of Good Feelings"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was somewhat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a misnomer; serious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issues were beginning to divide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nation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Second Bank of the United States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Tariff of 1816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Internal improvements 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Sale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of public lands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Panic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of 1819 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Missouri Compromise</a:t>
            </a: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Second Party System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Era of Good Feelings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92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30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Second Bank of the United States</a:t>
            </a:r>
          </a:p>
          <a:p>
            <a:pPr marL="118872" indent="0">
              <a:buNone/>
            </a:pPr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Supported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by the same Republicans who had opposed the First Bank of the United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States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During the War of 1812, the US experienced severe inflation &amp; had difficulty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in financing military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operations</a:t>
            </a:r>
          </a:p>
          <a:p>
            <a:pPr lvl="1"/>
            <a:r>
              <a:rPr lang="en-US" sz="2000" dirty="0">
                <a:latin typeface="Arial" pitchFamily="34" charset="0"/>
                <a:cs typeface="Arial" pitchFamily="34" charset="0"/>
              </a:rPr>
              <a:t>As a result, Madison and Congress agreed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to charter the Bank for 20 years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95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Tariff of 1816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Tariff of 1816 was created to protect U.S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 manufacturing from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British competition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After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the war, Britain flooded U.S. with cheap goods,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often below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cost to undercut new U.S.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industries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Americans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saw this as British attempt to crush U.S.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factories</a:t>
            </a:r>
          </a:p>
          <a:p>
            <a:pPr lvl="2"/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200" dirty="0" smtClean="0">
                <a:latin typeface="Arial" pitchFamily="34" charset="0"/>
                <a:cs typeface="Arial" pitchFamily="34" charset="0"/>
              </a:rPr>
              <a:t>First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protective tariff in U.S.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History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Imposed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roughly 20-25% duties on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imports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Not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really high enough to provide effective protection.</a:t>
            </a:r>
          </a:p>
          <a:p>
            <a:pPr lvl="2"/>
            <a:r>
              <a:rPr lang="en-US" sz="2000" dirty="0" smtClean="0">
                <a:latin typeface="Arial" pitchFamily="34" charset="0"/>
                <a:cs typeface="Arial" pitchFamily="34" charset="0"/>
              </a:rPr>
              <a:t>Started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a protective trend in U.S. trade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34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Internal Improvements</a:t>
            </a:r>
          </a:p>
          <a:p>
            <a:pPr marL="118872" indent="0">
              <a:buNone/>
            </a:pPr>
            <a:endParaRPr lang="en-US" sz="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Calhoun's </a:t>
            </a:r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Bonus Bill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(1817) would have given federal funds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to states for internal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improvements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Madison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vetoed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the bill, claiming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it was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unconstitutional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His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successor, James Monroe, also vetoed the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legislation</a:t>
            </a:r>
          </a:p>
          <a:p>
            <a:pPr lvl="1"/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Jeffersonians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opposed direct federal support of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intrastate internal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improvements; saw it as a states’ rights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issue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New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England opposed federally built roads &amp; canals; feared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it would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drain away population and create competing states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in the West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118872" indent="0">
              <a:buNone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American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Custom 5">
      <a:dk1>
        <a:srgbClr val="2F2B20"/>
      </a:dk1>
      <a:lt1>
        <a:srgbClr val="FFFFFF"/>
      </a:lt1>
      <a:dk2>
        <a:srgbClr val="242424"/>
      </a:dk2>
      <a:lt2>
        <a:srgbClr val="DFDCB7"/>
      </a:lt2>
      <a:accent1>
        <a:srgbClr val="D3CDBE"/>
      </a:accent1>
      <a:accent2>
        <a:srgbClr val="BFC7C4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Decatur</Template>
  <TotalTime>412</TotalTime>
  <Words>1173</Words>
  <Application>Microsoft Office PowerPoint</Application>
  <PresentationFormat>On-screen Show (4:3)</PresentationFormat>
  <Paragraphs>164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Bodoni MT Condensed</vt:lpstr>
      <vt:lpstr>Calibri</vt:lpstr>
      <vt:lpstr>Courier New</vt:lpstr>
      <vt:lpstr>Franklin Gothic Book</vt:lpstr>
      <vt:lpstr>Wingdings</vt:lpstr>
      <vt:lpstr>Decatur</vt:lpstr>
      <vt:lpstr>The Upsurge of Nationalism</vt:lpstr>
      <vt:lpstr>The Election of 1816</vt:lpstr>
      <vt:lpstr>The Era of Good Feelings</vt:lpstr>
      <vt:lpstr>The Era of Good Feelings</vt:lpstr>
      <vt:lpstr>The Era of Good Feelings</vt:lpstr>
      <vt:lpstr>The Era of Good Feelings</vt:lpstr>
      <vt:lpstr>The American System</vt:lpstr>
      <vt:lpstr>The American System</vt:lpstr>
      <vt:lpstr>The American System</vt:lpstr>
      <vt:lpstr>Panic of 1819</vt:lpstr>
      <vt:lpstr>Panic of 1819</vt:lpstr>
      <vt:lpstr>Panic of 1819</vt:lpstr>
      <vt:lpstr>The Election of 1820</vt:lpstr>
      <vt:lpstr>The Growing West</vt:lpstr>
      <vt:lpstr>The Growing West</vt:lpstr>
      <vt:lpstr>The Growing West</vt:lpstr>
      <vt:lpstr>The Growing West</vt:lpstr>
      <vt:lpstr>The Missouri Compromise</vt:lpstr>
      <vt:lpstr>The Missouri Compromise</vt:lpstr>
      <vt:lpstr>The Missouri Compromise</vt:lpstr>
      <vt:lpstr>The Missouri Compromise</vt:lpstr>
      <vt:lpstr>The Missouri Compromise</vt:lpstr>
      <vt:lpstr>The Missouri Compromise</vt:lpstr>
      <vt:lpstr>Second Party System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Cunningham</dc:creator>
  <cp:lastModifiedBy>Joe Dumas</cp:lastModifiedBy>
  <cp:revision>35</cp:revision>
  <dcterms:created xsi:type="dcterms:W3CDTF">2011-10-17T00:12:53Z</dcterms:created>
  <dcterms:modified xsi:type="dcterms:W3CDTF">2017-03-01T06:25:34Z</dcterms:modified>
</cp:coreProperties>
</file>